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69" r:id="rId2"/>
    <p:sldMasterId id="2147483670" r:id="rId3"/>
    <p:sldMasterId id="2147484958" r:id="rId4"/>
  </p:sldMasterIdLst>
  <p:notesMasterIdLst>
    <p:notesMasterId r:id="rId29"/>
  </p:notesMasterIdLst>
  <p:handoutMasterIdLst>
    <p:handoutMasterId r:id="rId30"/>
  </p:handoutMasterIdLst>
  <p:sldIdLst>
    <p:sldId id="299" r:id="rId5"/>
    <p:sldId id="302" r:id="rId6"/>
    <p:sldId id="310" r:id="rId7"/>
    <p:sldId id="311" r:id="rId8"/>
    <p:sldId id="322" r:id="rId9"/>
    <p:sldId id="323" r:id="rId10"/>
    <p:sldId id="346" r:id="rId11"/>
    <p:sldId id="324" r:id="rId12"/>
    <p:sldId id="259" r:id="rId13"/>
    <p:sldId id="341" r:id="rId14"/>
    <p:sldId id="329" r:id="rId15"/>
    <p:sldId id="334" r:id="rId16"/>
    <p:sldId id="330" r:id="rId17"/>
    <p:sldId id="336" r:id="rId18"/>
    <p:sldId id="331" r:id="rId19"/>
    <p:sldId id="333" r:id="rId20"/>
    <p:sldId id="332" r:id="rId21"/>
    <p:sldId id="337" r:id="rId22"/>
    <p:sldId id="342" r:id="rId23"/>
    <p:sldId id="338" r:id="rId24"/>
    <p:sldId id="340" r:id="rId25"/>
    <p:sldId id="344" r:id="rId26"/>
    <p:sldId id="345" r:id="rId27"/>
    <p:sldId id="328" r:id="rId28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7AC"/>
    <a:srgbClr val="A7EC4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51" autoAdjust="0"/>
    <p:restoredTop sz="64083" autoAdjust="0"/>
  </p:normalViewPr>
  <p:slideViewPr>
    <p:cSldViewPr>
      <p:cViewPr varScale="1">
        <p:scale>
          <a:sx n="76" d="100"/>
          <a:sy n="76" d="100"/>
        </p:scale>
        <p:origin x="17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965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1A108EA-4A4A-4B1C-8DAB-114BD1204954}" type="datetimeFigureOut">
              <a:rPr lang="pl-PL"/>
              <a:pPr>
                <a:defRPr/>
              </a:pPr>
              <a:t>24.05.2024</a:t>
            </a:fld>
            <a:endParaRPr lang="pl-PL" dirty="0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D5E3C23-E8C8-40BD-8131-F4DDCB982D5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3E24616-8F68-4FF6-B271-087813D1F7CE}" type="datetimeFigureOut">
              <a:rPr lang="pl-PL"/>
              <a:pPr>
                <a:defRPr/>
              </a:pPr>
              <a:t>24.05.2024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dirty="0"/>
              <a:t>Edytuj style wzorca tekstu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3"/>
            <a:r>
              <a:rPr lang="pl-PL" noProof="0" dirty="0"/>
              <a:t>Czwarty poziom</a:t>
            </a:r>
          </a:p>
          <a:p>
            <a:pPr lvl="4"/>
            <a:r>
              <a:rPr lang="pl-PL" noProof="0" dirty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35E1C73-511A-47D0-BD10-92EE13B4D12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81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BDBA5D2-5811-4795-ACF7-6474CA7711E4}" type="slidenum">
              <a:rPr lang="pl-PL" altLang="pl-PL" smtClean="0">
                <a:latin typeface="Times New Roman" panose="02020603050405020304" pitchFamily="18" charset="0"/>
              </a:rPr>
              <a:pPr/>
              <a:t>1</a:t>
            </a:fld>
            <a:endParaRPr lang="pl-PL" altLang="pl-P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4968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51979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135411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947980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716153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92366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86189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78275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85415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41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907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3142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36200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09516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30015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607872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73333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37404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213748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21820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32638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4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92520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57309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62888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42395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040228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884771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776002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983602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420750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333803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50141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81758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09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8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805870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62730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2280423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08095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900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53217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16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5433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9957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zentacja_soczek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78" r:id="rId1"/>
    <p:sldLayoutId id="2147485279" r:id="rId2"/>
    <p:sldLayoutId id="2147485280" r:id="rId3"/>
    <p:sldLayoutId id="2147485281" r:id="rId4"/>
    <p:sldLayoutId id="2147485282" r:id="rId5"/>
    <p:sldLayoutId id="2147485283" r:id="rId6"/>
    <p:sldLayoutId id="2147485284" r:id="rId7"/>
    <p:sldLayoutId id="2147485285" r:id="rId8"/>
    <p:sldLayoutId id="2147485286" r:id="rId9"/>
    <p:sldLayoutId id="2147485287" r:id="rId10"/>
    <p:sldLayoutId id="21474852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zentacja_soczek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89" r:id="rId1"/>
    <p:sldLayoutId id="2147485290" r:id="rId2"/>
    <p:sldLayoutId id="2147485291" r:id="rId3"/>
    <p:sldLayoutId id="2147485292" r:id="rId4"/>
    <p:sldLayoutId id="2147485293" r:id="rId5"/>
    <p:sldLayoutId id="2147485294" r:id="rId6"/>
    <p:sldLayoutId id="2147485295" r:id="rId7"/>
    <p:sldLayoutId id="2147485296" r:id="rId8"/>
    <p:sldLayoutId id="2147485297" r:id="rId9"/>
    <p:sldLayoutId id="2147485298" r:id="rId10"/>
    <p:sldLayoutId id="21474852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ezentacja_soczek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00" r:id="rId1"/>
    <p:sldLayoutId id="2147485301" r:id="rId2"/>
    <p:sldLayoutId id="2147485302" r:id="rId3"/>
    <p:sldLayoutId id="2147485303" r:id="rId4"/>
    <p:sldLayoutId id="2147485304" r:id="rId5"/>
    <p:sldLayoutId id="2147485305" r:id="rId6"/>
    <p:sldLayoutId id="2147485306" r:id="rId7"/>
    <p:sldLayoutId id="2147485307" r:id="rId8"/>
    <p:sldLayoutId id="2147485308" r:id="rId9"/>
    <p:sldLayoutId id="2147485309" r:id="rId10"/>
    <p:sldLayoutId id="21474853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zentacja_soczek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11" r:id="rId1"/>
    <p:sldLayoutId id="2147485312" r:id="rId2"/>
    <p:sldLayoutId id="2147485313" r:id="rId3"/>
    <p:sldLayoutId id="2147485314" r:id="rId4"/>
    <p:sldLayoutId id="2147485315" r:id="rId5"/>
    <p:sldLayoutId id="2147485316" r:id="rId6"/>
    <p:sldLayoutId id="2147485317" r:id="rId7"/>
    <p:sldLayoutId id="2147485318" r:id="rId8"/>
    <p:sldLayoutId id="2147485319" r:id="rId9"/>
    <p:sldLayoutId id="2147485320" r:id="rId10"/>
    <p:sldLayoutId id="21474853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3"/>
          <p:cNvSpPr>
            <a:spLocks noGrp="1"/>
          </p:cNvSpPr>
          <p:nvPr>
            <p:ph type="title"/>
          </p:nvPr>
        </p:nvSpPr>
        <p:spPr bwMode="auto">
          <a:xfrm>
            <a:off x="457200" y="1125538"/>
            <a:ext cx="8229600" cy="4103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br>
              <a:rPr lang="pl-PL" altLang="pl-PL" sz="3200" b="1" dirty="0"/>
            </a:br>
            <a:r>
              <a:rPr lang="pl-PL" altLang="pl-PL" sz="3200" b="1" dirty="0"/>
              <a:t>Wydział Bezpieczeństwa </a:t>
            </a:r>
            <a:br>
              <a:rPr lang="pl-PL" altLang="pl-PL" sz="3200" b="1" dirty="0"/>
            </a:br>
            <a:r>
              <a:rPr lang="pl-PL" altLang="pl-PL" sz="3200" b="1" dirty="0"/>
              <a:t>i Zarządzania Kryzysowego Małopolskiego Urzędu Wojewódzkiego w Krakowie</a:t>
            </a:r>
            <a:br>
              <a:rPr lang="pl-PL" altLang="pl-PL" sz="3200" b="1" dirty="0"/>
            </a:br>
            <a:br>
              <a:rPr lang="pl-PL" altLang="pl-PL" sz="3200" b="1" dirty="0"/>
            </a:br>
            <a:br>
              <a:rPr lang="pl-PL" altLang="pl-PL" sz="3200" b="1" dirty="0"/>
            </a:br>
            <a:endParaRPr lang="pl-PL" altLang="pl-PL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5C101C-E476-5B78-B893-3F324F4F7E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/>
              <a:t>UCHODŹCY</a:t>
            </a:r>
            <a:br>
              <a:rPr lang="pl-PL" b="1" dirty="0"/>
            </a:br>
            <a:r>
              <a:rPr lang="pl-PL" b="1" dirty="0"/>
              <a:t>Z</a:t>
            </a:r>
            <a:br>
              <a:rPr lang="pl-PL" b="1" dirty="0"/>
            </a:br>
            <a:r>
              <a:rPr lang="pl-PL" b="1" dirty="0"/>
              <a:t>UKRAINY</a:t>
            </a:r>
          </a:p>
        </p:txBody>
      </p:sp>
    </p:spTree>
    <p:extLst>
      <p:ext uri="{BB962C8B-B14F-4D97-AF65-F5344CB8AC3E}">
        <p14:creationId xmlns:p14="http://schemas.microsoft.com/office/powerpoint/2010/main" val="289122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078A88-C339-B42C-D67E-9FF662BBF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18456"/>
            <a:ext cx="7772400" cy="1752599"/>
          </a:xfrm>
        </p:spPr>
        <p:txBody>
          <a:bodyPr/>
          <a:lstStyle/>
          <a:p>
            <a:r>
              <a:rPr lang="pl-PL" sz="2400" b="1" kern="100" dirty="0">
                <a:effectLst/>
                <a:ea typeface="Calibri" panose="020F0502020204030204" pitchFamily="34" charset="0"/>
              </a:rPr>
              <a:t>Ustawa z dnia 12 marca 2022 r. o pomocy obywatelom Ukrainy w związku z konfliktem zbrojnym na terytorium tego państwa </a:t>
            </a:r>
            <a:br>
              <a:rPr lang="pl-PL" sz="2400" b="1" kern="100" dirty="0">
                <a:effectLst/>
                <a:ea typeface="Calibri" panose="020F0502020204030204" pitchFamily="34" charset="0"/>
              </a:rPr>
            </a:br>
            <a:r>
              <a:rPr lang="pl-PL" sz="2000" b="1" kern="100" dirty="0">
                <a:effectLst/>
                <a:ea typeface="Calibri" panose="020F0502020204030204" pitchFamily="34" charset="0"/>
              </a:rPr>
              <a:t>(Dz. U. z 2024 r. poz. 167, z </a:t>
            </a:r>
            <a:r>
              <a:rPr lang="pl-PL" sz="2000" b="1" kern="100" dirty="0" err="1">
                <a:effectLst/>
                <a:ea typeface="Calibri" panose="020F0502020204030204" pitchFamily="34" charset="0"/>
              </a:rPr>
              <a:t>późn</a:t>
            </a:r>
            <a:r>
              <a:rPr lang="pl-PL" sz="2000" b="1" kern="100" dirty="0">
                <a:effectLst/>
                <a:ea typeface="Calibri" panose="020F0502020204030204" pitchFamily="34" charset="0"/>
              </a:rPr>
              <a:t>. zm.)</a:t>
            </a:r>
            <a:endParaRPr lang="pl-PL" sz="2400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7C9631F-FC3A-25AA-6684-4E41AD575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3168352"/>
          </a:xfrm>
        </p:spPr>
        <p:txBody>
          <a:bodyPr/>
          <a:lstStyle/>
          <a:p>
            <a:r>
              <a:rPr lang="pl-PL" sz="2000" kern="100" dirty="0">
                <a:ea typeface="Calibri" panose="020F0502020204030204" pitchFamily="34" charset="0"/>
              </a:rPr>
              <a:t>Ustawa została uchwalona w celu stworzenia szczególnej regulacji prawnej zapewniającej doraźną podstawę prawną do legalnego pobytu obywatelom Ukrainy, którzy w wyniku działań wojennych zostali zmuszeni do opuszczenia swojego kraju pochodzenia.</a:t>
            </a:r>
          </a:p>
          <a:p>
            <a:endParaRPr lang="pl-PL" sz="2000" kern="100" dirty="0">
              <a:ea typeface="Calibri" panose="020F0502020204030204" pitchFamily="34" charset="0"/>
            </a:endParaRPr>
          </a:p>
          <a:p>
            <a:r>
              <a:rPr lang="pl-PL" sz="2000" dirty="0"/>
              <a:t>Większość przepisów tej ustawy weszła w życie tego samego dnia (12 marca 2022 r.) </a:t>
            </a:r>
            <a:r>
              <a:rPr lang="pl-PL" sz="2000" b="1" dirty="0"/>
              <a:t>i obowiązuje do dziś </a:t>
            </a:r>
            <a:r>
              <a:rPr lang="pl-PL" sz="2000" dirty="0"/>
              <a:t>zmieniona jednakże przez </a:t>
            </a:r>
            <a:r>
              <a:rPr lang="pl-PL" sz="2000" b="1" dirty="0"/>
              <a:t>ponad 20 nowelizacji.</a:t>
            </a:r>
            <a:br>
              <a:rPr lang="pl-PL" sz="2000" b="1" kern="100" dirty="0">
                <a:ea typeface="Calibri" panose="020F0502020204030204" pitchFamily="34" charset="0"/>
              </a:rPr>
            </a:b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666049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17C9631F-FC3A-25AA-6684-4E41AD575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892480" cy="2088232"/>
          </a:xfrm>
        </p:spPr>
        <p:txBody>
          <a:bodyPr/>
          <a:lstStyle/>
          <a:p>
            <a:r>
              <a:rPr lang="pl-PL" sz="2400" b="1" dirty="0"/>
              <a:t>Aktualnie okres</a:t>
            </a:r>
          </a:p>
          <a:p>
            <a:r>
              <a:rPr lang="pl-PL" sz="2400" dirty="0"/>
              <a:t> w którym pobyt obywateli Ukrainy </a:t>
            </a:r>
          </a:p>
          <a:p>
            <a:r>
              <a:rPr lang="pl-PL" sz="2400" dirty="0"/>
              <a:t>(korzystających w Polsce z ochrony czasowej poprzez instytucje ustawy pomocowej) na terytorium Rzeczypospolitej Polskiej </a:t>
            </a:r>
          </a:p>
          <a:p>
            <a:r>
              <a:rPr lang="pl-PL" sz="2400" b="1" dirty="0"/>
              <a:t>jest uznawany za legalny kończy się </a:t>
            </a:r>
          </a:p>
          <a:p>
            <a:r>
              <a:rPr lang="pl-PL" sz="2400" b="1" dirty="0">
                <a:solidFill>
                  <a:srgbClr val="FF0000"/>
                </a:solidFill>
              </a:rPr>
              <a:t>30 czerwca 2024 r.</a:t>
            </a:r>
          </a:p>
          <a:p>
            <a:endParaRPr lang="pl-PL" sz="2400" b="1" dirty="0"/>
          </a:p>
          <a:p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515088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17C9631F-FC3A-25AA-6684-4E41AD575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580" y="1916832"/>
            <a:ext cx="7560840" cy="3312368"/>
          </a:xfrm>
        </p:spPr>
        <p:txBody>
          <a:bodyPr/>
          <a:lstStyle/>
          <a:p>
            <a:r>
              <a:rPr lang="pl-PL" sz="2400" kern="100" dirty="0">
                <a:effectLst/>
                <a:ea typeface="Calibri" panose="020F0502020204030204" pitchFamily="34" charset="0"/>
              </a:rPr>
              <a:t>Dwuletni okres stosowania </a:t>
            </a:r>
            <a:r>
              <a:rPr lang="pl-PL" sz="2400" kern="100" dirty="0">
                <a:ea typeface="Calibri" panose="020F0502020204030204" pitchFamily="34" charset="0"/>
              </a:rPr>
              <a:t>u</a:t>
            </a:r>
            <a:r>
              <a:rPr lang="pl-PL" sz="2400" kern="100" dirty="0">
                <a:effectLst/>
                <a:ea typeface="Calibri" panose="020F0502020204030204" pitchFamily="34" charset="0"/>
              </a:rPr>
              <a:t>stawy dostarczył doświadczeń wskazujących na </a:t>
            </a:r>
            <a:r>
              <a:rPr lang="pl-PL" sz="2400" b="1" kern="100" dirty="0">
                <a:effectLst/>
                <a:ea typeface="Calibri" panose="020F0502020204030204" pitchFamily="34" charset="0"/>
              </a:rPr>
              <a:t>potrzebę kolejnej jej nowelizacji </a:t>
            </a:r>
            <a:r>
              <a:rPr lang="pl-PL" sz="2400" kern="100" dirty="0">
                <a:effectLst/>
                <a:ea typeface="Calibri" panose="020F0502020204030204" pitchFamily="34" charset="0"/>
              </a:rPr>
              <a:t>polegającej na:</a:t>
            </a:r>
          </a:p>
          <a:p>
            <a:r>
              <a:rPr lang="pl-PL" sz="2400" kern="100" dirty="0">
                <a:effectLst/>
                <a:ea typeface="Calibri" panose="020F0502020204030204" pitchFamily="34" charset="0"/>
              </a:rPr>
              <a:t>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pl-PL" sz="2400" b="1" kern="100" dirty="0">
                <a:effectLst/>
                <a:ea typeface="Calibri" panose="020F0502020204030204" pitchFamily="34" charset="0"/>
              </a:rPr>
              <a:t>doprecyzowaniu </a:t>
            </a:r>
            <a:r>
              <a:rPr lang="pl-PL" sz="2400" kern="100" dirty="0">
                <a:effectLst/>
                <a:ea typeface="Calibri" panose="020F0502020204030204" pitchFamily="34" charset="0"/>
              </a:rPr>
              <a:t>niektórych jej przepisów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pl-PL" sz="2400" b="1" kern="100" dirty="0">
                <a:effectLst/>
                <a:ea typeface="Calibri" panose="020F0502020204030204" pitchFamily="34" charset="0"/>
              </a:rPr>
              <a:t>zmianie</a:t>
            </a:r>
            <a:r>
              <a:rPr lang="pl-PL" sz="2400" kern="100" dirty="0">
                <a:effectLst/>
                <a:ea typeface="Calibri" panose="020F0502020204030204" pitchFamily="34" charset="0"/>
              </a:rPr>
              <a:t> części przyjętych rozwiązań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pl-PL" sz="2400" kern="100" dirty="0">
                <a:effectLst/>
                <a:ea typeface="Calibri" panose="020F0502020204030204" pitchFamily="34" charset="0"/>
              </a:rPr>
              <a:t>a także </a:t>
            </a:r>
            <a:r>
              <a:rPr lang="pl-PL" sz="2400" b="1" kern="100" dirty="0">
                <a:effectLst/>
                <a:ea typeface="Calibri" panose="020F0502020204030204" pitchFamily="34" charset="0"/>
              </a:rPr>
              <a:t>uzupełnieniu</a:t>
            </a:r>
            <a:r>
              <a:rPr lang="pl-PL" sz="2400" kern="100" dirty="0">
                <a:effectLst/>
                <a:ea typeface="Calibri" panose="020F0502020204030204" pitchFamily="34" charset="0"/>
              </a:rPr>
              <a:t> jej o nowe regulacje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543284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078A88-C339-B42C-D67E-9FF662BBF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18457"/>
            <a:ext cx="7772400" cy="842391"/>
          </a:xfrm>
        </p:spPr>
        <p:txBody>
          <a:bodyPr/>
          <a:lstStyle/>
          <a:p>
            <a:r>
              <a:rPr lang="pl-PL" sz="2400" b="1" dirty="0">
                <a:ea typeface="Calibri" panose="020F0502020204030204" pitchFamily="34" charset="0"/>
              </a:rPr>
              <a:t>Najważniejsze zmiany w p</a:t>
            </a:r>
            <a:r>
              <a:rPr lang="pl-PL" sz="2400" b="1" dirty="0">
                <a:effectLst/>
                <a:ea typeface="Calibri" panose="020F0502020204030204" pitchFamily="34" charset="0"/>
              </a:rPr>
              <a:t>rojekcie ustawy</a:t>
            </a:r>
            <a:br>
              <a:rPr lang="pl-PL" sz="2400" b="1" dirty="0">
                <a:effectLst/>
                <a:ea typeface="Calibri" panose="020F0502020204030204" pitchFamily="34" charset="0"/>
              </a:rPr>
            </a:b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w kontekście zadań Wydziału 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400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7C9631F-FC3A-25AA-6684-4E41AD575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88843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kern="100" dirty="0">
                <a:effectLst/>
                <a:ea typeface="Calibri" panose="020F0502020204030204" pitchFamily="34" charset="0"/>
              </a:rPr>
              <a:t>Przedłużenie do dnia </a:t>
            </a:r>
            <a:r>
              <a:rPr lang="pl-PL" sz="2000" b="1" u="sng" kern="1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30 września 2025 r.:</a:t>
            </a:r>
            <a:endParaRPr lang="pl-PL" sz="2000" b="1" u="sng" kern="100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kern="100" dirty="0">
                <a:effectLst/>
                <a:ea typeface="Calibri" panose="020F0502020204030204" pitchFamily="34" charset="0"/>
              </a:rPr>
              <a:t>okresu,</a:t>
            </a:r>
            <a:r>
              <a:rPr lang="pl-PL" sz="2000" kern="100" dirty="0">
                <a:effectLst/>
                <a:ea typeface="Calibri" panose="020F0502020204030204" pitchFamily="34" charset="0"/>
              </a:rPr>
              <a:t> </a:t>
            </a:r>
            <a:r>
              <a:rPr lang="pl-PL" sz="2000" b="1" kern="100" dirty="0">
                <a:effectLst/>
                <a:ea typeface="Calibri" panose="020F0502020204030204" pitchFamily="34" charset="0"/>
              </a:rPr>
              <a:t>w którym pobyt na terytorium Rzeczypospolitej Polskiej obywateli Ukrainy</a:t>
            </a:r>
            <a:r>
              <a:rPr lang="pl-PL" sz="2000" kern="100" dirty="0">
                <a:effectLst/>
                <a:ea typeface="Calibri" panose="020F0502020204030204" pitchFamily="34" charset="0"/>
              </a:rPr>
              <a:t>, którzy przybyli na to terytorium w związku z działaniami wojennymi prowadzonymi na terytorium Ukrainy, </a:t>
            </a:r>
            <a:r>
              <a:rPr lang="pl-PL" sz="2000" b="1" kern="100" dirty="0">
                <a:effectLst/>
                <a:ea typeface="Calibri" panose="020F0502020204030204" pitchFamily="34" charset="0"/>
              </a:rPr>
              <a:t>jest uznawany za legalny </a:t>
            </a:r>
            <a:r>
              <a:rPr lang="pl-PL" sz="2000" kern="100" dirty="0">
                <a:effectLst/>
                <a:ea typeface="Calibri" panose="020F0502020204030204" pitchFamily="34" charset="0"/>
              </a:rPr>
              <a:t>oraz związanego z tym dostępu do świadczeń zdrowotnych, świadczeń rodzinnych i socjalnych, świadczeń wypłacanych przez ZUS oraz </a:t>
            </a:r>
            <a:r>
              <a:rPr lang="pl-PL" sz="2000" b="1" u="sng" kern="100" dirty="0">
                <a:effectLst/>
                <a:ea typeface="Calibri" panose="020F0502020204030204" pitchFamily="34" charset="0"/>
              </a:rPr>
              <a:t>możliwości pobytu w obiektach zbiorowego zakwaterowania</a:t>
            </a:r>
          </a:p>
        </p:txBody>
      </p:sp>
    </p:spTree>
    <p:extLst>
      <p:ext uri="{BB962C8B-B14F-4D97-AF65-F5344CB8AC3E}">
        <p14:creationId xmlns:p14="http://schemas.microsoft.com/office/powerpoint/2010/main" val="303676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17C9631F-FC3A-25AA-6684-4E41AD575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048" y="2543199"/>
            <a:ext cx="7772400" cy="309634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/>
              <a:t>Zmiany w art. 12 </a:t>
            </a:r>
            <a:r>
              <a:rPr lang="pl-PL" sz="2400" dirty="0"/>
              <a:t>ustawy pomocowej w celu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/>
              <a:t>uszczelnienia systemu udzielania pomocy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/>
              <a:t> w miejscach zbiorowego zakwaterowania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/>
              <a:t> i ograniczenie możliwości nadużywania tego systemu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/>
              <a:t>w związku z uchyleniem art. 13 ustawy pomocowej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/>
              <a:t>w szczególności:</a:t>
            </a:r>
            <a:endParaRPr lang="pl-PL" sz="2400" u="sng" kern="100" dirty="0">
              <a:effectLst/>
              <a:ea typeface="Calibri" panose="020F050202020403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1119EB4A-8282-7F18-EF29-BDCC48AA9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18457"/>
            <a:ext cx="7772400" cy="842391"/>
          </a:xfrm>
        </p:spPr>
        <p:txBody>
          <a:bodyPr/>
          <a:lstStyle/>
          <a:p>
            <a:r>
              <a:rPr lang="pl-PL" sz="2400" b="1" dirty="0">
                <a:ea typeface="Calibri" panose="020F0502020204030204" pitchFamily="34" charset="0"/>
              </a:rPr>
              <a:t>Najważniejsze zmiany w p</a:t>
            </a:r>
            <a:r>
              <a:rPr lang="pl-PL" sz="2400" b="1" dirty="0">
                <a:effectLst/>
                <a:ea typeface="Calibri" panose="020F0502020204030204" pitchFamily="34" charset="0"/>
              </a:rPr>
              <a:t>rojekcie ustawy</a:t>
            </a:r>
            <a:br>
              <a:rPr lang="pl-PL" sz="2400" b="1" dirty="0">
                <a:effectLst/>
                <a:ea typeface="Calibri" panose="020F0502020204030204" pitchFamily="34" charset="0"/>
              </a:rPr>
            </a:b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w kontekście zadań Wydziału 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674779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078A88-C339-B42C-D67E-9FF662BBF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202432"/>
          </a:xfrm>
        </p:spPr>
        <p:txBody>
          <a:bodyPr/>
          <a:lstStyle/>
          <a:p>
            <a:r>
              <a:rPr lang="pl-PL" sz="2400" b="1" dirty="0">
                <a:ea typeface="Calibri" panose="020F0502020204030204" pitchFamily="34" charset="0"/>
              </a:rPr>
              <a:t>Najważniejsze zmiany w p</a:t>
            </a:r>
            <a:r>
              <a:rPr lang="pl-PL" sz="2400" b="1" dirty="0">
                <a:effectLst/>
                <a:ea typeface="Calibri" panose="020F0502020204030204" pitchFamily="34" charset="0"/>
              </a:rPr>
              <a:t>rojekcie ustawy</a:t>
            </a:r>
            <a:br>
              <a:rPr lang="pl-PL" sz="2400" b="1" dirty="0">
                <a:effectLst/>
                <a:ea typeface="Calibri" panose="020F0502020204030204" pitchFamily="34" charset="0"/>
              </a:rPr>
            </a:b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w kontekście zadań Wydziału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400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7C9631F-FC3A-25AA-6684-4E41AD575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8208912" cy="443711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effectLst/>
                <a:ea typeface="Calibri" panose="020F0502020204030204" pitchFamily="34" charset="0"/>
              </a:rPr>
              <a:t>art. 12.  </a:t>
            </a:r>
            <a:r>
              <a:rPr lang="pl-PL" sz="2000" b="1" dirty="0">
                <a:ea typeface="Calibri" panose="020F0502020204030204" pitchFamily="34" charset="0"/>
              </a:rPr>
              <a:t>ust. 1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effectLst/>
                <a:ea typeface="Calibri" panose="020F0502020204030204" pitchFamily="34" charset="0"/>
              </a:rPr>
              <a:t>Wojewoda może </a:t>
            </a:r>
            <a:r>
              <a:rPr lang="pl-PL" sz="2000" dirty="0">
                <a:effectLst/>
                <a:ea typeface="Calibri" panose="020F0502020204030204" pitchFamily="34" charset="0"/>
              </a:rPr>
              <a:t>zapewnić pomoc obywatelom Ukrainy, o których mowa </a:t>
            </a:r>
            <a:br>
              <a:rPr lang="pl-PL" sz="2000" dirty="0">
                <a:effectLst/>
                <a:ea typeface="Calibri" panose="020F0502020204030204" pitchFamily="34" charset="0"/>
              </a:rPr>
            </a:br>
            <a:r>
              <a:rPr lang="pl-PL" sz="2000" dirty="0">
                <a:effectLst/>
                <a:ea typeface="Calibri" panose="020F0502020204030204" pitchFamily="34" charset="0"/>
              </a:rPr>
              <a:t>w art. 1 ust. 1, polegającą na:</a:t>
            </a:r>
            <a:endParaRPr lang="pl-PL" sz="2000" dirty="0"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effectLst/>
                <a:ea typeface="Calibri" panose="020F0502020204030204" pitchFamily="34" charset="0"/>
              </a:rPr>
              <a:t>zapewnieniu zakwaterowania zbiorowego, za które uznaje się zakwaterowanie w obiekcie przeznaczonym </a:t>
            </a:r>
            <a:r>
              <a:rPr lang="pl-PL" sz="2000" b="1" dirty="0">
                <a:effectLst/>
                <a:ea typeface="Calibri" panose="020F0502020204030204" pitchFamily="34" charset="0"/>
              </a:rPr>
              <a:t>dla co najmniej 10 osób </a:t>
            </a:r>
            <a:r>
              <a:rPr lang="pl-PL" sz="2000" dirty="0">
                <a:effectLst/>
                <a:ea typeface="Calibri" panose="020F0502020204030204" pitchFamily="34" charset="0"/>
              </a:rPr>
              <a:t>albo w obiektach będących własnością lub przedmiotem trwałego zarządu jednostek sektora finansów publicznych, i całodziennego wyżywienia zbiorowego</a:t>
            </a:r>
            <a:endParaRPr lang="pl-PL" sz="2000" dirty="0"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effectLst/>
                <a:ea typeface="Calibri" panose="020F0502020204030204" pitchFamily="34" charset="0"/>
              </a:rPr>
              <a:t>prowadzeniu punktów recepcyjnych</a:t>
            </a:r>
            <a:endParaRPr lang="pl-PL" sz="2000" dirty="0"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effectLst/>
                <a:ea typeface="Calibri" panose="020F0502020204030204" pitchFamily="34" charset="0"/>
              </a:rPr>
              <a:t>zapewnieniu transportu związanego z zakwaterowaniem lub opieką medyczną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effectLst/>
                <a:ea typeface="Calibri" panose="020F0502020204030204" pitchFamily="34" charset="0"/>
              </a:rPr>
              <a:t>podjęciu innych działań niezbędnych do realizacji pomocy, po uzyskaniu zgody właściwego ministra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br>
              <a:rPr lang="pl-PL" sz="2000" dirty="0">
                <a:effectLst/>
                <a:ea typeface="Calibri" panose="020F0502020204030204" pitchFamily="34" charset="0"/>
              </a:rPr>
            </a:br>
            <a:endParaRPr lang="pl-PL" sz="2800" b="1" u="sng" kern="1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0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078A88-C339-B42C-D67E-9FF662BBF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18457"/>
            <a:ext cx="7772400" cy="1202432"/>
          </a:xfrm>
        </p:spPr>
        <p:txBody>
          <a:bodyPr/>
          <a:lstStyle/>
          <a:p>
            <a:r>
              <a:rPr lang="pl-PL" sz="2400" b="1" dirty="0">
                <a:ea typeface="Calibri" panose="020F0502020204030204" pitchFamily="34" charset="0"/>
              </a:rPr>
              <a:t>Najważniejsze zmiany w p</a:t>
            </a:r>
            <a:r>
              <a:rPr lang="pl-PL" sz="2400" b="1" dirty="0">
                <a:effectLst/>
                <a:ea typeface="Calibri" panose="020F0502020204030204" pitchFamily="34" charset="0"/>
              </a:rPr>
              <a:t>rojekcie ustawy</a:t>
            </a:r>
            <a:br>
              <a:rPr lang="pl-PL" sz="2400" b="1" dirty="0">
                <a:effectLst/>
                <a:ea typeface="Calibri" panose="020F0502020204030204" pitchFamily="34" charset="0"/>
              </a:rPr>
            </a:b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w kontekście zadań Wydziału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400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7C9631F-FC3A-25AA-6684-4E41AD575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608" y="2780928"/>
            <a:ext cx="7200800" cy="237626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ea typeface="Calibri" panose="020F0502020204030204" pitchFamily="34" charset="0"/>
              </a:rPr>
              <a:t>Wprowadzenie nowych mechanizmów zwalniania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ea typeface="Calibri" panose="020F0502020204030204" pitchFamily="34" charset="0"/>
              </a:rPr>
              <a:t>z opłat za pobyt w miejscach zbiorowego zakwaterowania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effectLst/>
                <a:ea typeface="Calibri" panose="020F0502020204030204" pitchFamily="34" charset="0"/>
              </a:rPr>
              <a:t>art. 12 ust. 17a – 17 c</a:t>
            </a:r>
          </a:p>
        </p:txBody>
      </p:sp>
    </p:spTree>
    <p:extLst>
      <p:ext uri="{BB962C8B-B14F-4D97-AF65-F5344CB8AC3E}">
        <p14:creationId xmlns:p14="http://schemas.microsoft.com/office/powerpoint/2010/main" val="1724556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17C9631F-FC3A-25AA-6684-4E41AD575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712968" cy="1752600"/>
          </a:xfrm>
        </p:spPr>
        <p:txBody>
          <a:bodyPr/>
          <a:lstStyle/>
          <a:p>
            <a:pPr algn="just"/>
            <a:r>
              <a:rPr lang="pl-PL" sz="2400" b="1" dirty="0">
                <a:effectLst/>
              </a:rPr>
              <a:t>17a. </a:t>
            </a:r>
            <a:r>
              <a:rPr lang="pl-PL" sz="1600" b="1" u="sng" dirty="0">
                <a:effectLst/>
              </a:rPr>
              <a:t>Po upływie 120 dni </a:t>
            </a:r>
            <a:r>
              <a:rPr lang="pl-PL" sz="1600" dirty="0">
                <a:effectLst/>
              </a:rPr>
              <a:t>od dnia pierwszego wjazdu obywatela Ukrainy na terytorium Rzeczypospolitej Polskiej </a:t>
            </a:r>
            <a:r>
              <a:rPr lang="pl-PL" sz="1600" b="1" dirty="0">
                <a:effectLst/>
              </a:rPr>
              <a:t>wojewoda oraz podmioty określone w ust. 3 i 4 mogą zapewnić pomoc, o której mowa w ust. 1 pkt 1, w przypadku posiadania przez obywatela Ukrainy numeru PESEL oraz pokrycia przez niego lub jego opiekuna, z góry, </a:t>
            </a:r>
            <a:r>
              <a:rPr lang="pl-PL" sz="1600" b="1" u="sng" dirty="0">
                <a:effectLst/>
              </a:rPr>
              <a:t>50% kosztów tej pomocy, nie więcej niż 40 zł </a:t>
            </a:r>
            <a:r>
              <a:rPr lang="pl-PL" sz="1600" b="1" dirty="0">
                <a:effectLst/>
              </a:rPr>
              <a:t>za osobę dziennie</a:t>
            </a:r>
            <a:r>
              <a:rPr lang="pl-PL" sz="1600" dirty="0">
                <a:effectLst/>
              </a:rPr>
              <a:t>, </a:t>
            </a:r>
            <a:r>
              <a:rPr lang="pl-PL" sz="1600" b="1" dirty="0">
                <a:effectLst/>
              </a:rPr>
              <a:t>a w przypadku małoletnich, na których pobierane jest świadczenie wychowawcze, części kosztów tej pomocy w wysokości </a:t>
            </a:r>
            <a:r>
              <a:rPr lang="pl-PL" sz="1600" b="1" u="sng" dirty="0">
                <a:effectLst/>
              </a:rPr>
              <a:t>15 zł</a:t>
            </a:r>
            <a:r>
              <a:rPr lang="pl-PL" sz="1600" b="1" dirty="0">
                <a:effectLst/>
              </a:rPr>
              <a:t> za osobę dziennie. </a:t>
            </a:r>
            <a:r>
              <a:rPr lang="pl-PL" sz="1600" dirty="0">
                <a:effectLst/>
              </a:rPr>
              <a:t>Równowartość wyżej określonych kosztów pomocy obywatel Ukrainy uiszcza podmiotom realizującym na rzecz wojewody oraz podmiotów określonych w ust. 3 i 4 usługi w zakresie zakwaterowania i całodziennego wyżywienia zbiorowego dla obywateli Ukrainy, o których mowa w art. 1 ust. 1.</a:t>
            </a:r>
          </a:p>
          <a:p>
            <a:pPr algn="just"/>
            <a:endParaRPr lang="pl-PL" sz="1600" dirty="0">
              <a:effectLst/>
            </a:endParaRPr>
          </a:p>
          <a:p>
            <a:pPr algn="just"/>
            <a:r>
              <a:rPr lang="pl-PL" sz="2400" b="1" dirty="0">
                <a:effectLst/>
              </a:rPr>
              <a:t>17b</a:t>
            </a:r>
            <a:r>
              <a:rPr lang="pl-PL" sz="1600" dirty="0">
                <a:effectLst/>
              </a:rPr>
              <a:t>. </a:t>
            </a:r>
            <a:r>
              <a:rPr lang="pl-PL" sz="1600" b="1" u="sng" dirty="0">
                <a:effectLst/>
              </a:rPr>
              <a:t>Po upływie 180 dni </a:t>
            </a:r>
            <a:r>
              <a:rPr lang="pl-PL" sz="1600" dirty="0">
                <a:effectLst/>
              </a:rPr>
              <a:t>od dnia pierwszego wjazdu obywatela Ukrainy na terytorium Rzeczypospolitej Polskiej </a:t>
            </a:r>
            <a:r>
              <a:rPr lang="pl-PL" sz="1600" b="1" dirty="0">
                <a:effectLst/>
              </a:rPr>
              <a:t>wojewoda oraz podmioty określone w ust. 3 i 4 mogą zapewnić pomoc, o której mowa w ust. 1 pkt 1, w przypadku posiadania przez obywatela Ukrainy numeru PESEL oraz pokrycia przez niego lub jego opiekuna, z góry, </a:t>
            </a:r>
            <a:r>
              <a:rPr lang="pl-PL" sz="1600" b="1" u="sng" dirty="0">
                <a:effectLst/>
              </a:rPr>
              <a:t>75% kosztów tej pomocy, nie więcej niż 60 zł </a:t>
            </a:r>
            <a:r>
              <a:rPr lang="pl-PL" sz="1600" b="1" dirty="0">
                <a:effectLst/>
              </a:rPr>
              <a:t>za osobę dziennie, a w przypadku małoletnich, na których pobierane jest świadczenie wychowawcze, części kosztów tej pomocy w wysokości </a:t>
            </a:r>
            <a:r>
              <a:rPr lang="pl-PL" sz="1600" b="1" u="sng" dirty="0">
                <a:effectLst/>
              </a:rPr>
              <a:t>15 zł</a:t>
            </a:r>
            <a:r>
              <a:rPr lang="pl-PL" sz="1600" b="1" dirty="0">
                <a:effectLst/>
              </a:rPr>
              <a:t> za osobę dziennie</a:t>
            </a:r>
            <a:r>
              <a:rPr lang="pl-PL" sz="1600" dirty="0">
                <a:effectLst/>
              </a:rPr>
              <a:t>. Równowartość wyżej określonych kosztów pomocy obywatel Ukrainy uiszcza podmiotom realizującym na rzecz wojewody oraz podmiotów określonych w ust. 3 i 4 usługi w zakresie zakwaterowania i całodziennego wyżywienia zbiorowego dla obywateli Ukrainy, o których mowa w art. 1 ust. 1.</a:t>
            </a:r>
            <a:endParaRPr lang="pl-PL" sz="1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800" b="1" u="sng" kern="1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975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17C9631F-FC3A-25AA-6684-4E41AD575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712968" cy="1752600"/>
          </a:xfrm>
        </p:spPr>
        <p:txBody>
          <a:bodyPr/>
          <a:lstStyle/>
          <a:p>
            <a:pPr algn="just"/>
            <a:r>
              <a:rPr lang="pl-PL" sz="2400" b="1" dirty="0">
                <a:effectLst/>
              </a:rPr>
              <a:t>17c</a:t>
            </a:r>
            <a:r>
              <a:rPr lang="pl-PL" sz="1600" b="1" dirty="0">
                <a:effectLst/>
              </a:rPr>
              <a:t>. </a:t>
            </a:r>
            <a:r>
              <a:rPr lang="pl-PL" sz="1600" dirty="0">
                <a:effectLst/>
              </a:rPr>
              <a:t>Przepisu ust. 17 w odniesieniu do okresu, w którym może być zapewniana pomoc, oraz przepisów ust. 17a i 17b nie stosuje się do obywateli Ukrainy, którzy:</a:t>
            </a:r>
            <a:endParaRPr lang="pl-PL" sz="1600" dirty="0"/>
          </a:p>
          <a:p>
            <a:pPr marL="342900" indent="-342900" algn="just">
              <a:buAutoNum type="arabicParenR"/>
            </a:pPr>
            <a:r>
              <a:rPr lang="pl-PL" sz="1600" dirty="0">
                <a:effectLst/>
              </a:rPr>
              <a:t>posiadają orzeczenie o niepełnosprawności lub stopniu niepełnosprawności umiarkowanym i znacznym lub orzeczenie równoważne, o którym mowa w art. 5 pkt 1–2 ustawy z dnia 27 sierpnia 1997 r. o rehabilitacji zawodowej i społecznej oraz zatrudnianiu osób niepełnosprawnych (Dz. U. z 2024 r. poz. 44);</a:t>
            </a:r>
          </a:p>
          <a:p>
            <a:pPr algn="just"/>
            <a:r>
              <a:rPr lang="pl-PL" sz="1600" dirty="0">
                <a:effectLst/>
              </a:rPr>
              <a:t>2)  ukończyli:</a:t>
            </a:r>
            <a:endParaRPr lang="pl-PL" sz="1600" dirty="0"/>
          </a:p>
          <a:p>
            <a:pPr algn="just"/>
            <a:r>
              <a:rPr lang="pl-PL" sz="1600" dirty="0">
                <a:effectLst/>
              </a:rPr>
              <a:t>a)  w przypadku kobiet – 60. rok życia,</a:t>
            </a:r>
            <a:endParaRPr lang="pl-PL" sz="1600" dirty="0"/>
          </a:p>
          <a:p>
            <a:pPr algn="just"/>
            <a:r>
              <a:rPr lang="pl-PL" sz="1600" dirty="0">
                <a:effectLst/>
              </a:rPr>
              <a:t>b)  w przypadku mężczyzn – 65. rok życia,</a:t>
            </a:r>
          </a:p>
          <a:p>
            <a:pPr algn="just"/>
            <a:r>
              <a:rPr lang="pl-PL" sz="1600" dirty="0">
                <a:effectLst/>
              </a:rPr>
              <a:t>3)  są kobietami w ciąży lub osobami wychowującymi dziecko do 12 miesiąca życia, na podstawie przedstawionych dokumentów;</a:t>
            </a:r>
            <a:endParaRPr lang="pl-PL" sz="1600" dirty="0"/>
          </a:p>
          <a:p>
            <a:pPr algn="just"/>
            <a:r>
              <a:rPr lang="pl-PL" sz="1600" dirty="0">
                <a:effectLst/>
              </a:rPr>
              <a:t>4)  samotnie sprawują na terytorium Rzeczypospolitej Polskiej opiekę nad trojgiem i więcej dzieci, o ile przynajmniej jedno z dzieci nie ukończyło 14. roku życia, na podstawie przedstawionych dokumentów;</a:t>
            </a:r>
            <a:endParaRPr lang="pl-PL" sz="1600" dirty="0"/>
          </a:p>
          <a:p>
            <a:pPr algn="just"/>
            <a:r>
              <a:rPr lang="pl-PL" sz="1600" dirty="0">
                <a:effectLst/>
              </a:rPr>
              <a:t>5) są małoletnim w pieczy zastępczej lub są małoletnimi, na których nie jest pobierane świadczenie wychowawcze;</a:t>
            </a:r>
            <a:endParaRPr lang="pl-PL" sz="1600" dirty="0"/>
          </a:p>
          <a:p>
            <a:pPr algn="just"/>
            <a:r>
              <a:rPr lang="pl-PL" sz="1600" dirty="0">
                <a:effectLst/>
              </a:rPr>
              <a:t>6) </a:t>
            </a:r>
            <a:r>
              <a:rPr lang="pl-PL" sz="1600" b="1" dirty="0">
                <a:effectLst/>
              </a:rPr>
              <a:t>otrzymali zgodę właściwego miejscowo wojewody na zwolnienie z partycypacji w kosztach pomocy ze względu na swoją trudną sytuację życiową.</a:t>
            </a:r>
            <a:endParaRPr lang="pl-PL" sz="1600" b="1" dirty="0"/>
          </a:p>
          <a:p>
            <a:pPr algn="just"/>
            <a:endParaRPr lang="pl-PL" sz="2800" b="1" u="sng" kern="1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277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 bwMode="auto">
          <a:xfrm>
            <a:off x="457200" y="981075"/>
            <a:ext cx="8229600" cy="525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l-PL" altLang="pl-PL" sz="2800" dirty="0"/>
              <a:t>                  </a:t>
            </a:r>
            <a:r>
              <a:rPr lang="pl-PL" altLang="pl-PL" sz="2800" b="1" dirty="0"/>
              <a:t>Podstawowe zadania wydziału:</a:t>
            </a:r>
            <a:br>
              <a:rPr lang="pl-PL" altLang="pl-PL" sz="2800" b="1" dirty="0"/>
            </a:br>
            <a:r>
              <a:rPr lang="pl-PL" altLang="pl-PL" sz="2800" dirty="0"/>
              <a:t>- </a:t>
            </a:r>
            <a:r>
              <a:rPr lang="pl-PL" altLang="pl-PL" sz="2400" dirty="0"/>
              <a:t>w zakresie spraw obronnych;</a:t>
            </a:r>
            <a:br>
              <a:rPr lang="pl-PL" altLang="pl-PL" sz="2400" dirty="0"/>
            </a:br>
            <a:r>
              <a:rPr lang="pl-PL" altLang="pl-PL" sz="2400" dirty="0"/>
              <a:t>- w zakresie bezpieczeństwa i porządku publicznego;</a:t>
            </a:r>
            <a:br>
              <a:rPr lang="pl-PL" altLang="pl-PL" sz="2400" dirty="0"/>
            </a:br>
            <a:r>
              <a:rPr lang="pl-PL" altLang="pl-PL" sz="2400" dirty="0"/>
              <a:t>- w zakresie zarządzania kryzysowego;</a:t>
            </a:r>
            <a:br>
              <a:rPr lang="pl-PL" altLang="pl-PL" sz="2400" dirty="0"/>
            </a:br>
            <a:r>
              <a:rPr lang="pl-PL" altLang="pl-PL" sz="2400" dirty="0"/>
              <a:t>- w zakresie systemu powiadamiania ratunkowego;</a:t>
            </a:r>
            <a:br>
              <a:rPr lang="pl-PL" altLang="pl-PL" sz="2400" dirty="0"/>
            </a:br>
            <a:r>
              <a:rPr lang="pl-PL" altLang="pl-PL" sz="2400" dirty="0"/>
              <a:t>- w zakresie krajowego systemu ratowniczo-gaśniczego;</a:t>
            </a:r>
            <a:br>
              <a:rPr lang="pl-PL" altLang="pl-PL" sz="2400" dirty="0"/>
            </a:br>
            <a:br>
              <a:rPr lang="pl-PL" altLang="pl-PL" sz="2400" dirty="0"/>
            </a:br>
            <a:r>
              <a:rPr lang="pl-PL" altLang="pl-PL" sz="2400" dirty="0"/>
              <a:t>- inne zadania w zależności od zaistniałej sytuacji np.:</a:t>
            </a:r>
            <a:br>
              <a:rPr lang="pl-PL" altLang="pl-PL" sz="2800" dirty="0"/>
            </a:br>
            <a:r>
              <a:rPr lang="pl-PL" altLang="pl-PL" sz="2800" dirty="0"/>
              <a:t>- </a:t>
            </a:r>
            <a:r>
              <a:rPr lang="pl-PL" altLang="pl-PL" sz="2400" dirty="0"/>
              <a:t>współpraca z organizacjami pozarządowymi w zakresie wsparcia uchodźców z Ukrainy;</a:t>
            </a:r>
            <a:br>
              <a:rPr lang="pl-PL" altLang="pl-PL" sz="2400" dirty="0"/>
            </a:br>
            <a:r>
              <a:rPr lang="pl-PL" altLang="pl-PL" sz="2400" dirty="0"/>
              <a:t>- współpraca z jednostkami samorządu terytorialnego, organami administracji rządowej, organami reprezentującymi Skarb Państwa, przedsiębiorstwami i innymi podmiotami w związku z występowaniem zagrożeń na terenach poeksploatacyjnych.</a:t>
            </a:r>
            <a:br>
              <a:rPr lang="pl-PL" altLang="pl-PL" sz="2400" dirty="0"/>
            </a:br>
            <a:r>
              <a:rPr lang="pl-PL" altLang="pl-PL" sz="2800" dirty="0"/>
              <a:t>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078A88-C339-B42C-D67E-9FF662BBF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18457"/>
            <a:ext cx="7772400" cy="770383"/>
          </a:xfrm>
        </p:spPr>
        <p:txBody>
          <a:bodyPr/>
          <a:lstStyle/>
          <a:p>
            <a:r>
              <a:rPr lang="pl-PL" sz="2400" b="1" dirty="0">
                <a:ea typeface="Calibri" panose="020F0502020204030204" pitchFamily="34" charset="0"/>
              </a:rPr>
              <a:t>Najważniejsze zmiany w p</a:t>
            </a:r>
            <a:r>
              <a:rPr lang="pl-PL" sz="2400" b="1" dirty="0">
                <a:effectLst/>
                <a:ea typeface="Calibri" panose="020F0502020204030204" pitchFamily="34" charset="0"/>
              </a:rPr>
              <a:t>rojekcie ustawy</a:t>
            </a:r>
            <a:br>
              <a:rPr lang="pl-PL" sz="2400" b="1" dirty="0">
                <a:effectLst/>
                <a:ea typeface="Calibri" panose="020F0502020204030204" pitchFamily="34" charset="0"/>
              </a:rPr>
            </a:b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w kontekście zadań Wydziału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3200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7C9631F-FC3A-25AA-6684-4E41AD575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76" y="2420890"/>
            <a:ext cx="7702624" cy="244827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pl-PL" sz="2000" dirty="0">
                <a:effectLst/>
                <a:ea typeface="Calibri" panose="020F0502020204030204" pitchFamily="34" charset="0"/>
              </a:rPr>
            </a:br>
            <a:r>
              <a:rPr lang="pl-PL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12 ust. 17i </a:t>
            </a:r>
            <a:r>
              <a:rPr lang="pl-PL" sz="18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(dodany)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Wojewoda może kontrolować wszystkie obiekty zbiorowego zakwaterowania, finansowane na podstawie niniejszego artykułu, na terenie województwa.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800" b="1" u="sng" kern="1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64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078A88-C339-B42C-D67E-9FF662BBF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18457"/>
            <a:ext cx="7772400" cy="770383"/>
          </a:xfrm>
        </p:spPr>
        <p:txBody>
          <a:bodyPr/>
          <a:lstStyle/>
          <a:p>
            <a:r>
              <a:rPr lang="pl-PL" sz="2400" b="1" dirty="0">
                <a:ea typeface="Calibri" panose="020F0502020204030204" pitchFamily="34" charset="0"/>
              </a:rPr>
              <a:t>Najważniejsze zmiany w p</a:t>
            </a:r>
            <a:r>
              <a:rPr lang="pl-PL" sz="2400" b="1" dirty="0">
                <a:effectLst/>
                <a:ea typeface="Calibri" panose="020F0502020204030204" pitchFamily="34" charset="0"/>
              </a:rPr>
              <a:t>rojekcie ustawy</a:t>
            </a:r>
            <a:br>
              <a:rPr lang="pl-PL" sz="2400" b="1" dirty="0">
                <a:effectLst/>
                <a:ea typeface="Calibri" panose="020F0502020204030204" pitchFamily="34" charset="0"/>
              </a:rPr>
            </a:b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w kontekście zadań Wydziału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3200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7C9631F-FC3A-25AA-6684-4E41AD575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960" y="1996728"/>
            <a:ext cx="7702624" cy="244827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12 ust. 17j </a:t>
            </a:r>
            <a:r>
              <a:rPr lang="pl-PL" sz="16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(dodany)</a:t>
            </a:r>
            <a:endParaRPr lang="pl-PL" sz="16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ea typeface="Calibri" panose="020F0502020204030204" pitchFamily="34" charset="0"/>
              </a:rPr>
              <a:t>Wojewoda może zapewnić pomoc obywatelom Ukrainy, o których mowa w art. 1 ust. 1, polegającą na zapewnieniu zakwaterowania i wyżywienia, bez zachowania warunku dotyczącego minimalnej liczby osób w obiektach, na podstawie umowy z organizacją pożytku publicznego, która istnieje minimum 24 miesiące i zapewnia zakwaterowanie wyłącznie dla osób, o których mowa w ust. </a:t>
            </a:r>
            <a:r>
              <a:rPr lang="pl-PL" sz="2000" b="1" dirty="0">
                <a:effectLst/>
                <a:ea typeface="Calibri" panose="020F0502020204030204" pitchFamily="34" charset="0"/>
              </a:rPr>
              <a:t>17c pkt 1 i 2 i 17d pkt 1.</a:t>
            </a:r>
          </a:p>
          <a:p>
            <a:pPr algn="just"/>
            <a:endParaRPr lang="pl-PL" sz="1800" b="1" i="1" dirty="0"/>
          </a:p>
          <a:p>
            <a:pPr algn="just"/>
            <a:r>
              <a:rPr lang="pl-PL" sz="1800" b="1" i="1" dirty="0"/>
              <a:t>17d. </a:t>
            </a:r>
            <a:r>
              <a:rPr lang="pl-PL" sz="1800" i="1" dirty="0"/>
              <a:t>Przepisu ust. 17 w odniesieniu do okresu, w którym może być zapewniana pomoc, oraz przepisów ust. 17a i 17b nie stosuje się również do:</a:t>
            </a:r>
          </a:p>
          <a:p>
            <a:pPr algn="just"/>
            <a:r>
              <a:rPr lang="pl-PL" sz="1800" b="1" i="1" dirty="0"/>
              <a:t>1) osób sprawujących opiekę nad osobami, o których mowa w art. 17c pkt 1;</a:t>
            </a:r>
          </a:p>
          <a:p>
            <a:pPr algn="just"/>
            <a:r>
              <a:rPr lang="pl-PL" sz="1800" i="1" dirty="0"/>
              <a:t>2) opiekunów tymczasowych ustanowionych dla małoletnich, o których mowa w art. 25a ust. 1.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b="1" u="sng" kern="1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53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078A88-C339-B42C-D67E-9FF662BBF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18457"/>
            <a:ext cx="7772400" cy="770383"/>
          </a:xfrm>
        </p:spPr>
        <p:txBody>
          <a:bodyPr/>
          <a:lstStyle/>
          <a:p>
            <a:r>
              <a:rPr lang="pl-PL" sz="2400" b="1" dirty="0">
                <a:ea typeface="Calibri" panose="020F0502020204030204" pitchFamily="34" charset="0"/>
              </a:rPr>
              <a:t>Najważniejsze zmiany w p</a:t>
            </a:r>
            <a:r>
              <a:rPr lang="pl-PL" sz="2400" b="1" dirty="0">
                <a:effectLst/>
                <a:ea typeface="Calibri" panose="020F0502020204030204" pitchFamily="34" charset="0"/>
              </a:rPr>
              <a:t>rojekcie ustawy</a:t>
            </a:r>
            <a:br>
              <a:rPr lang="pl-PL" sz="2400" b="1" dirty="0">
                <a:effectLst/>
                <a:ea typeface="Calibri" panose="020F0502020204030204" pitchFamily="34" charset="0"/>
              </a:rPr>
            </a:b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w kontekście zadań Wydziału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3200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7C9631F-FC3A-25AA-6684-4E41AD575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8712968" cy="244827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effectLst/>
                <a:ea typeface="Calibri" panose="020F0502020204030204" pitchFamily="34" charset="0"/>
              </a:rPr>
              <a:t>art. 13 i 13 a - </a:t>
            </a:r>
            <a:r>
              <a:rPr lang="pl-PL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UCHYLENIE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ea typeface="Calibri" panose="020F0502020204030204" pitchFamily="34" charset="0"/>
              </a:rPr>
              <a:t>W</a:t>
            </a:r>
            <a:r>
              <a:rPr lang="pl-PL" sz="2000" dirty="0"/>
              <a:t>ygaszenie świadczenia pieniężnego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/>
              <a:t>za zakwaterowanie i wyżywienie z art. 13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/>
              <a:t>Każdemu podmiotowi, w szczególności osobie fizycznej prowadzącej gospodarstwo domowe, który zapewni, na własny koszt, zakwaterowanie i wyżywienie obywatelom Ukrainy, o których mowa w art. 1 ust. 1, może być przyznane na jego wniosek świadczenie pieniężne z tego tytułu nie dłużej niż za okres 120 dni od dnia przybycia obywatela Ukrainy na terytorium Rzeczpospolitej Polskiej. Okres wypłaty świadczenia może być przedłużony w szczególnie uzasadnionych przypadkach.</a:t>
            </a:r>
            <a:endParaRPr lang="pl-PL" sz="2000" i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/>
              <a:t>NIEMNIEJ JEDNAK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/>
              <a:t>Wojewoda jest organem właściwym do zwolnienia </a:t>
            </a:r>
            <a:br>
              <a:rPr lang="pl-PL" sz="2000" dirty="0"/>
            </a:br>
            <a:r>
              <a:rPr lang="pl-PL" sz="2000" dirty="0"/>
              <a:t>z partycypacji w kosztach pomocy osób, o których mowa w art. 12 ust. 17c pkt 6.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/>
              <a:t>Ocena ta, tak jak dotychczas, będzie dokonywana pod  względem humanitarnym </a:t>
            </a:r>
            <a:r>
              <a:rPr lang="pl-PL" sz="1800" i="1" dirty="0"/>
              <a:t>(art. 12, ust. 17f).</a:t>
            </a:r>
            <a:endParaRPr lang="pl-PL" sz="2000" i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b="1" u="sng" kern="1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15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078A88-C339-B42C-D67E-9FF662BBF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18457"/>
            <a:ext cx="7772400" cy="770383"/>
          </a:xfrm>
        </p:spPr>
        <p:txBody>
          <a:bodyPr/>
          <a:lstStyle/>
          <a:p>
            <a:r>
              <a:rPr lang="pl-PL" sz="2400" b="1" dirty="0">
                <a:ea typeface="Calibri" panose="020F0502020204030204" pitchFamily="34" charset="0"/>
              </a:rPr>
              <a:t>Najważniejsze zmiany w p</a:t>
            </a:r>
            <a:r>
              <a:rPr lang="pl-PL" sz="2400" b="1" dirty="0">
                <a:effectLst/>
                <a:ea typeface="Calibri" panose="020F0502020204030204" pitchFamily="34" charset="0"/>
              </a:rPr>
              <a:t>rojekcie ustawy</a:t>
            </a:r>
            <a:br>
              <a:rPr lang="pl-PL" sz="2400" b="1" dirty="0">
                <a:effectLst/>
                <a:ea typeface="Calibri" panose="020F0502020204030204" pitchFamily="34" charset="0"/>
              </a:rPr>
            </a:b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w kontekście zadań Wydziału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3200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7C9631F-FC3A-25AA-6684-4E41AD575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8712968" cy="244827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ea typeface="Calibri" panose="020F0502020204030204" pitchFamily="34" charset="0"/>
              </a:rPr>
              <a:t>W </a:t>
            </a:r>
            <a:r>
              <a:rPr lang="pl-PL" sz="2000" b="1" dirty="0">
                <a:effectLst/>
              </a:rPr>
              <a:t>art. 68 </a:t>
            </a:r>
            <a:r>
              <a:rPr lang="pl-PL" sz="2000" dirty="0">
                <a:effectLst/>
              </a:rPr>
              <a:t>dotychczasową treść oznacza się jako ust. 1 i dodaje się </a:t>
            </a:r>
            <a:r>
              <a:rPr lang="pl-PL" sz="2000" b="1" dirty="0">
                <a:effectLst/>
              </a:rPr>
              <a:t>ust. 2 </a:t>
            </a:r>
            <a:r>
              <a:rPr lang="pl-PL" sz="2000" dirty="0">
                <a:effectLst/>
              </a:rPr>
              <a:t>w brzmieniu:</a:t>
            </a:r>
            <a:endParaRPr lang="pl-PL" sz="2000" dirty="0"/>
          </a:p>
          <a:p>
            <a:r>
              <a:rPr lang="pl-PL" sz="2400" dirty="0">
                <a:effectLst/>
              </a:rPr>
              <a:t>Osoba użyczająca lokal może w każdej chwili pisemnie wezwać obywatela Ukrainy, o którym mowa w art. 1 ust. 1, do jego opuszczenia, wyznaczając termin na opuszczenie lokalu nie krótszy niż 14 dni. </a:t>
            </a:r>
          </a:p>
          <a:p>
            <a:r>
              <a:rPr lang="pl-PL" sz="2400" dirty="0">
                <a:effectLst/>
              </a:rPr>
              <a:t>Na wniosek osoby użyczającej lokal lub obywatela Ukrainy wezwanego do opuszczenia lokalu, </a:t>
            </a:r>
            <a:r>
              <a:rPr lang="pl-PL" sz="2400" b="1" dirty="0">
                <a:effectLst/>
              </a:rPr>
              <a:t>wojewoda może zapewnić pomoc na zasadach określonych w art. 12.</a:t>
            </a:r>
            <a:endParaRPr lang="pl-PL" sz="24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b="1" u="sng" kern="1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965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43608" y="1484784"/>
            <a:ext cx="6912768" cy="461665"/>
          </a:xfrm>
          <a:prstGeom prst="rect">
            <a:avLst/>
          </a:prstGeom>
          <a:solidFill>
            <a:srgbClr val="0067A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Dziękuję za uwagę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 bwMode="auto">
          <a:xfrm>
            <a:off x="2555875" y="274638"/>
            <a:ext cx="6408738" cy="1108075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9525">
              <a:defRPr/>
            </a:pPr>
            <a:r>
              <a:rPr lang="pl-PL" altLang="pl-P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Obowiązek podjęcia działań w zakresie zarządzania kryzysowego </a:t>
            </a:r>
            <a:br>
              <a:rPr lang="pl-PL" altLang="pl-P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altLang="pl-P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(art. 21 ustawy o zarządzaniu kryzysowym)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341313" indent="-341313" algn="just">
              <a:lnSpc>
                <a:spcPct val="150000"/>
              </a:lnSpc>
              <a:spcBef>
                <a:spcPts val="700"/>
              </a:spcBef>
              <a:buClr>
                <a:srgbClr val="CC3300"/>
              </a:buCl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000" b="1" dirty="0">
                <a:solidFill>
                  <a:schemeClr val="accent2"/>
                </a:solidFill>
              </a:rPr>
              <a:t>Obowiązek podjęcia działań ! </a:t>
            </a:r>
          </a:p>
          <a:p>
            <a:pPr marL="341313" indent="17463" algn="just">
              <a:lnSpc>
                <a:spcPct val="150000"/>
              </a:lnSpc>
              <a:spcBef>
                <a:spcPts val="700"/>
              </a:spcBef>
              <a:buClr>
                <a:srgbClr val="CC3300"/>
              </a:buCl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000" b="1" u="sng" dirty="0">
                <a:solidFill>
                  <a:srgbClr val="FF0000"/>
                </a:solidFill>
              </a:rPr>
              <a:t>w zakresie zarządzania kryzysowego spoczywa na tym organie właściwym w sprawach zarządzania kryzysowego, który pierwszy otrzymał informację o wystąpieniu zagrożenia.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>
                <a:solidFill>
                  <a:schemeClr val="accent2"/>
                </a:solidFill>
              </a:rPr>
              <a:t>Organ ten niezwłocznie informuje o zaistniałym zdarzeniu organy odpowiednio wyższego i niższego szczebla, przedstawiając jednocześnie swoją ocenę sytuacji oraz informację o zamierzonych działaniach. </a:t>
            </a:r>
          </a:p>
          <a:p>
            <a:pPr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 bwMode="auto">
          <a:xfrm>
            <a:off x="2771775" y="274638"/>
            <a:ext cx="5915025" cy="923925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9525">
              <a:defRPr/>
            </a:pPr>
            <a:r>
              <a:rPr lang="pl-PL" altLang="pl-PL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 organizacji powiadamiania </a:t>
            </a:r>
            <a:br>
              <a:rPr lang="pl-PL" altLang="pl-PL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altLang="pl-PL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reagowania kryzysowego</a:t>
            </a:r>
            <a:br>
              <a:rPr lang="pl-PL" altLang="pl-PL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l-PL" altLang="pl-PL" sz="20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8569325" cy="5040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 bwMode="auto">
          <a:xfrm>
            <a:off x="2555875" y="404813"/>
            <a:ext cx="6337300" cy="923925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9525">
              <a:defRPr/>
            </a:pPr>
            <a:r>
              <a:rPr lang="pl-PL" altLang="pl-P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Informacja i jej prawidłowy obieg podstawą procesu decyzyjnego </a:t>
            </a:r>
            <a:br>
              <a:rPr lang="pl-PL" altLang="pl-P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altLang="pl-P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 zarządzaniu kryzysowym</a:t>
            </a:r>
          </a:p>
        </p:txBody>
      </p:sp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457200" y="1844675"/>
            <a:ext cx="8229600" cy="428148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 altLang="pl-PL" sz="2000" dirty="0">
                <a:solidFill>
                  <a:srgbClr val="FF0000"/>
                </a:solidFill>
              </a:rPr>
              <a:t>Jednym z podstawowych elementów w zarządzaniu kryzysowym </a:t>
            </a:r>
            <a:br>
              <a:rPr lang="pl-PL" altLang="pl-PL" sz="2000" dirty="0">
                <a:solidFill>
                  <a:srgbClr val="FF0000"/>
                </a:solidFill>
              </a:rPr>
            </a:br>
            <a:r>
              <a:rPr lang="pl-PL" altLang="pl-PL" sz="2000" dirty="0">
                <a:solidFill>
                  <a:srgbClr val="FF0000"/>
                </a:solidFill>
              </a:rPr>
              <a:t>w województwie jest INFORMACJA i wzajemna jej wymiana. </a:t>
            </a:r>
          </a:p>
          <a:p>
            <a:pPr marL="0" indent="0">
              <a:buFontTx/>
              <a:buNone/>
              <a:defRPr/>
            </a:pPr>
            <a:endParaRPr lang="pl-PL" altLang="pl-PL" dirty="0"/>
          </a:p>
        </p:txBody>
      </p:sp>
      <p:sp>
        <p:nvSpPr>
          <p:cNvPr id="26628" name="Text Box 14"/>
          <p:cNvSpPr txBox="1">
            <a:spLocks noChangeArrowheads="1"/>
          </p:cNvSpPr>
          <p:nvPr/>
        </p:nvSpPr>
        <p:spPr bwMode="auto">
          <a:xfrm>
            <a:off x="1008063" y="3206750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l-PL" altLang="pl-PL">
                <a:solidFill>
                  <a:srgbClr val="333399"/>
                </a:solidFill>
                <a:cs typeface="Tahoma" panose="020B0604030504040204" pitchFamily="34" charset="0"/>
              </a:rPr>
              <a:t>GMINA</a:t>
            </a:r>
          </a:p>
        </p:txBody>
      </p:sp>
      <p:sp>
        <p:nvSpPr>
          <p:cNvPr id="26629" name="Text Box 16"/>
          <p:cNvSpPr txBox="1">
            <a:spLocks noChangeArrowheads="1"/>
          </p:cNvSpPr>
          <p:nvPr/>
        </p:nvSpPr>
        <p:spPr bwMode="auto">
          <a:xfrm>
            <a:off x="3311525" y="3206750"/>
            <a:ext cx="1908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l-PL" altLang="pl-PL">
                <a:solidFill>
                  <a:srgbClr val="333399"/>
                </a:solidFill>
                <a:cs typeface="Tahoma" panose="020B0604030504040204" pitchFamily="34" charset="0"/>
              </a:rPr>
              <a:t>STAROSTWO</a:t>
            </a:r>
          </a:p>
        </p:txBody>
      </p:sp>
      <p:sp>
        <p:nvSpPr>
          <p:cNvPr id="26630" name="Text Box 18"/>
          <p:cNvSpPr txBox="1">
            <a:spLocks noChangeArrowheads="1"/>
          </p:cNvSpPr>
          <p:nvPr/>
        </p:nvSpPr>
        <p:spPr bwMode="auto">
          <a:xfrm>
            <a:off x="6372225" y="3206750"/>
            <a:ext cx="2087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l-PL" altLang="pl-PL">
                <a:solidFill>
                  <a:srgbClr val="333399"/>
                </a:solidFill>
                <a:cs typeface="Tahoma" panose="020B0604030504040204" pitchFamily="34" charset="0"/>
              </a:rPr>
              <a:t>WOJEWÓDZTWO</a:t>
            </a:r>
          </a:p>
        </p:txBody>
      </p:sp>
      <p:sp>
        <p:nvSpPr>
          <p:cNvPr id="26631" name="Line 15"/>
          <p:cNvSpPr>
            <a:spLocks noChangeShapeType="1"/>
          </p:cNvSpPr>
          <p:nvPr/>
        </p:nvSpPr>
        <p:spPr bwMode="auto">
          <a:xfrm>
            <a:off x="2232025" y="32845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6632" name="Line 15"/>
          <p:cNvSpPr>
            <a:spLocks noChangeShapeType="1"/>
          </p:cNvSpPr>
          <p:nvPr/>
        </p:nvSpPr>
        <p:spPr bwMode="auto">
          <a:xfrm flipH="1">
            <a:off x="2232025" y="3390900"/>
            <a:ext cx="900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6633" name="Line 15"/>
          <p:cNvSpPr>
            <a:spLocks noChangeShapeType="1"/>
          </p:cNvSpPr>
          <p:nvPr/>
        </p:nvSpPr>
        <p:spPr bwMode="auto">
          <a:xfrm>
            <a:off x="5219700" y="32845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6634" name="Line 15"/>
          <p:cNvSpPr>
            <a:spLocks noChangeShapeType="1"/>
          </p:cNvSpPr>
          <p:nvPr/>
        </p:nvSpPr>
        <p:spPr bwMode="auto">
          <a:xfrm flipH="1">
            <a:off x="5202238" y="3421063"/>
            <a:ext cx="954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179388" y="3694113"/>
            <a:ext cx="8280400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srgbClr val="333399"/>
                </a:solidFill>
                <a:cs typeface="Tahoma" panose="020B0604030504040204" pitchFamily="34" charset="0"/>
              </a:rPr>
              <a:t>Pojęcie „informacja” należy tu rozumieć jako:</a:t>
            </a:r>
          </a:p>
          <a:p>
            <a:pPr algn="ctr">
              <a:defRPr/>
            </a:pPr>
            <a:endParaRPr lang="pl-PL" sz="1600" b="1" dirty="0">
              <a:solidFill>
                <a:srgbClr val="333399"/>
              </a:solidFill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pl-PL" sz="1600" b="1" dirty="0">
                <a:solidFill>
                  <a:srgbClr val="333399"/>
                </a:solidFill>
                <a:cs typeface="Tahoma" panose="020B0604030504040204" pitchFamily="34" charset="0"/>
              </a:rPr>
              <a:t>Prognozę, ostrzeżenie, komunikat, meldunek w przypadku zagrożenia ze strony sił natury.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pl-PL" sz="1600" b="1" dirty="0">
                <a:solidFill>
                  <a:srgbClr val="333399"/>
                </a:solidFill>
                <a:cs typeface="Tahoma" panose="020B0604030504040204" pitchFamily="34" charset="0"/>
              </a:rPr>
              <a:t> Wiedzę nt. skutków zagrożeń wywołanych: awarią, katastrofą (obiektu, budowli, zakładu itp.), siłami natury (nadmiernymi opadami, ekstremalną temperaturą, silnymi wiatrami ....), świadomą i nieświadomą działalnością człowieka (terroryzm, bioterroryzm).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pl-PL" sz="1600" b="1" dirty="0">
                <a:solidFill>
                  <a:srgbClr val="333399"/>
                </a:solidFill>
                <a:cs typeface="Tahoma" panose="020B0604030504040204" pitchFamily="34" charset="0"/>
              </a:rPr>
              <a:t>Ocenę rozmiaru szkód i strat spowodowanych zdarzeniem </a:t>
            </a:r>
            <a:br>
              <a:rPr lang="pl-PL" sz="1600" b="1" dirty="0">
                <a:solidFill>
                  <a:srgbClr val="333399"/>
                </a:solidFill>
                <a:cs typeface="Tahoma" panose="020B0604030504040204" pitchFamily="34" charset="0"/>
              </a:rPr>
            </a:br>
            <a:r>
              <a:rPr lang="pl-PL" sz="1600" b="1" dirty="0">
                <a:solidFill>
                  <a:srgbClr val="333399"/>
                </a:solidFill>
                <a:cs typeface="Tahoma" panose="020B0604030504040204" pitchFamily="34" charset="0"/>
              </a:rPr>
              <a:t>w danym miejscu  i czasie.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 bwMode="auto">
          <a:xfrm>
            <a:off x="2627313" y="274638"/>
            <a:ext cx="6059487" cy="923925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9525">
              <a:defRPr/>
            </a:pPr>
            <a:r>
              <a:rPr lang="pl-PL" altLang="pl-P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Dwustronny obieg informacji – wspieranie działań, ostrzeganie</a:t>
            </a:r>
            <a:br>
              <a:rPr lang="pl-PL" altLang="pl-P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l-PL" altLang="pl-PL" sz="2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1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457200" y="1052736"/>
            <a:ext cx="8229600" cy="5040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10000"/>
              </a:lnSpc>
            </a:pPr>
            <a:r>
              <a:rPr lang="pl-PL" altLang="pl-PL" sz="1600" b="1" i="1" dirty="0">
                <a:solidFill>
                  <a:schemeClr val="accent2"/>
                </a:solidFill>
              </a:rPr>
              <a:t>Informacje uprzedzające przekazywane przez Wojewódzkie Centrum Zarządzania Kryzysowego:</a:t>
            </a:r>
          </a:p>
          <a:p>
            <a:pPr algn="just">
              <a:lnSpc>
                <a:spcPct val="110000"/>
              </a:lnSpc>
              <a:buFontTx/>
              <a:buAutoNum type="arabicPeriod"/>
            </a:pPr>
            <a:r>
              <a:rPr lang="pl-PL" altLang="pl-PL" sz="1400" b="1" dirty="0">
                <a:solidFill>
                  <a:schemeClr val="accent2"/>
                </a:solidFill>
              </a:rPr>
              <a:t>Ostrzeżenia i komunikaty meteorologiczne i hydrologiczne.</a:t>
            </a:r>
          </a:p>
          <a:p>
            <a:pPr algn="just">
              <a:lnSpc>
                <a:spcPct val="110000"/>
              </a:lnSpc>
              <a:buFontTx/>
              <a:buAutoNum type="arabicPeriod"/>
            </a:pPr>
            <a:r>
              <a:rPr lang="pl-PL" altLang="pl-PL" sz="1400" b="1" dirty="0">
                <a:solidFill>
                  <a:schemeClr val="accent2"/>
                </a:solidFill>
              </a:rPr>
              <a:t>Informacje o obniżeniu piętrzenia wody na zbiornikach wodnych.</a:t>
            </a:r>
          </a:p>
          <a:p>
            <a:pPr algn="just">
              <a:lnSpc>
                <a:spcPct val="110000"/>
              </a:lnSpc>
              <a:buFontTx/>
              <a:buAutoNum type="arabicPeriod"/>
            </a:pPr>
            <a:r>
              <a:rPr lang="pl-PL" altLang="pl-PL" sz="1400" b="1" dirty="0">
                <a:solidFill>
                  <a:schemeClr val="accent2"/>
                </a:solidFill>
              </a:rPr>
              <a:t>Ostrzeżenia o przekroczeniu dopuszczalnych norm zawartości zanieczyszczeń powietrza.</a:t>
            </a:r>
          </a:p>
          <a:p>
            <a:pPr algn="just">
              <a:lnSpc>
                <a:spcPct val="110000"/>
              </a:lnSpc>
              <a:buFontTx/>
              <a:buAutoNum type="arabicPeriod"/>
            </a:pPr>
            <a:r>
              <a:rPr lang="pl-PL" altLang="pl-PL" sz="1400" b="1" dirty="0">
                <a:solidFill>
                  <a:schemeClr val="accent2"/>
                </a:solidFill>
              </a:rPr>
              <a:t>Komunikaty wyprzedzające i inne bieżące informacje o zagrożeniach.</a:t>
            </a:r>
          </a:p>
          <a:p>
            <a:pPr algn="just">
              <a:lnSpc>
                <a:spcPct val="110000"/>
              </a:lnSpc>
              <a:buFontTx/>
              <a:buAutoNum type="arabicPeriod"/>
            </a:pPr>
            <a:r>
              <a:rPr lang="pl-PL" altLang="pl-PL" sz="1400" b="1" dirty="0">
                <a:solidFill>
                  <a:schemeClr val="accent2"/>
                </a:solidFill>
              </a:rPr>
              <a:t>Zalecenia i rekomendacje.</a:t>
            </a:r>
          </a:p>
          <a:p>
            <a:pPr algn="just">
              <a:lnSpc>
                <a:spcPct val="110000"/>
              </a:lnSpc>
              <a:buFontTx/>
              <a:buAutoNum type="arabicPeriod"/>
            </a:pPr>
            <a:endParaRPr lang="pl-PL" altLang="pl-PL" sz="1400" b="1" dirty="0">
              <a:solidFill>
                <a:schemeClr val="accent2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pl-PL" altLang="pl-PL" sz="1600" b="1" i="1" dirty="0">
                <a:solidFill>
                  <a:schemeClr val="accent2"/>
                </a:solidFill>
              </a:rPr>
              <a:t>Do realizacji zadania wykorzystuje m.in.:</a:t>
            </a:r>
          </a:p>
          <a:p>
            <a:pPr algn="just">
              <a:lnSpc>
                <a:spcPct val="110000"/>
              </a:lnSpc>
            </a:pPr>
            <a:endParaRPr lang="pl-PL" altLang="pl-PL" sz="1600" b="1" i="1" dirty="0">
              <a:solidFill>
                <a:schemeClr val="accent2"/>
              </a:solidFill>
            </a:endParaRPr>
          </a:p>
          <a:p>
            <a:pPr algn="just">
              <a:lnSpc>
                <a:spcPct val="110000"/>
              </a:lnSpc>
              <a:buFontTx/>
              <a:buAutoNum type="arabicPeriod"/>
            </a:pPr>
            <a:r>
              <a:rPr lang="pl-PL" altLang="pl-PL" sz="1400" b="1" dirty="0">
                <a:solidFill>
                  <a:schemeClr val="accent2"/>
                </a:solidFill>
              </a:rPr>
              <a:t>MONITOR IMGW – aplikację ułatwiającą pozyskiwanie i poszerzanie wiedzy dot. aktualnej sytuacji i prognoz  hydrometeorologicznych.</a:t>
            </a:r>
          </a:p>
          <a:p>
            <a:pPr algn="just">
              <a:lnSpc>
                <a:spcPct val="110000"/>
              </a:lnSpc>
              <a:buFontTx/>
              <a:buAutoNum type="arabicPeriod"/>
            </a:pPr>
            <a:r>
              <a:rPr lang="pl-PL" altLang="pl-PL" sz="1400" b="1" dirty="0">
                <a:solidFill>
                  <a:schemeClr val="accent2"/>
                </a:solidFill>
              </a:rPr>
              <a:t>REGIONALNY SYSTEM OSTRZEGANIA -  aplikację ułatwiającą szybki dostęp z informacjami i ostrzeżeniami do społeczeństwa poprzez  stronę internetową Urzędu, aplikację mobilną oraz możliwość zamieszczania komunikatów w telegazecie i w formie napisów na kanałach informacyjnych telewizji publicznej.</a:t>
            </a:r>
          </a:p>
          <a:p>
            <a:pPr algn="just">
              <a:lnSpc>
                <a:spcPct val="110000"/>
              </a:lnSpc>
              <a:buFontTx/>
              <a:buAutoNum type="arabicPeriod" startAt="3"/>
            </a:pPr>
            <a:r>
              <a:rPr lang="pl-PL" altLang="pl-PL" sz="1400" b="1" dirty="0">
                <a:solidFill>
                  <a:schemeClr val="accent2"/>
                </a:solidFill>
              </a:rPr>
              <a:t>Platforma wymiany informacji </a:t>
            </a:r>
            <a:r>
              <a:rPr lang="pl-PL" altLang="pl-PL" sz="1400" b="1" dirty="0" err="1">
                <a:solidFill>
                  <a:schemeClr val="accent2"/>
                </a:solidFill>
              </a:rPr>
              <a:t>MultiInfo</a:t>
            </a:r>
            <a:r>
              <a:rPr lang="pl-PL" altLang="pl-PL" sz="1400" b="1" dirty="0">
                <a:solidFill>
                  <a:schemeClr val="accent2"/>
                </a:solidFill>
              </a:rPr>
              <a:t>.</a:t>
            </a:r>
          </a:p>
          <a:p>
            <a:pPr algn="just">
              <a:lnSpc>
                <a:spcPct val="110000"/>
              </a:lnSpc>
              <a:buFontTx/>
              <a:buAutoNum type="arabicPeriod" startAt="3"/>
            </a:pPr>
            <a:r>
              <a:rPr lang="pl-PL" altLang="pl-PL" sz="1400" b="1" dirty="0">
                <a:solidFill>
                  <a:schemeClr val="accent2"/>
                </a:solidFill>
              </a:rPr>
              <a:t>SI Promień</a:t>
            </a:r>
          </a:p>
          <a:p>
            <a:pPr algn="just">
              <a:lnSpc>
                <a:spcPct val="110000"/>
              </a:lnSpc>
              <a:buFontTx/>
              <a:buAutoNum type="arabicPeriod" startAt="3"/>
            </a:pPr>
            <a:r>
              <a:rPr lang="pl-PL" altLang="pl-PL" sz="1400" b="1" dirty="0">
                <a:solidFill>
                  <a:schemeClr val="accent2"/>
                </a:solidFill>
              </a:rPr>
              <a:t>Wnioskowanie o ALERT RCB</a:t>
            </a:r>
          </a:p>
          <a:p>
            <a:endParaRPr lang="pl-PL" alt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0C98AF-D358-198B-A510-44F6F5487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5856" y="667072"/>
            <a:ext cx="5110336" cy="578495"/>
          </a:xfrm>
        </p:spPr>
        <p:txBody>
          <a:bodyPr/>
          <a:lstStyle/>
          <a:p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Rządowe Centrum Bezpieczeństwa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123F805-E8CB-3565-E8C3-9ECF2DAA9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2492896"/>
            <a:ext cx="8136904" cy="1944216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2"/>
                </a:solidFill>
              </a:rPr>
              <a:t>Stała, bieżąca współpraca – raporty  dobowe, sytuacyjne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2"/>
                </a:solidFill>
              </a:rPr>
              <a:t>Wnioskowanie o ALERT RCB</a:t>
            </a:r>
          </a:p>
        </p:txBody>
      </p:sp>
    </p:spTree>
    <p:extLst>
      <p:ext uri="{BB962C8B-B14F-4D97-AF65-F5344CB8AC3E}">
        <p14:creationId xmlns:p14="http://schemas.microsoft.com/office/powerpoint/2010/main" val="1733340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 bwMode="auto">
          <a:xfrm>
            <a:off x="2700338" y="274638"/>
            <a:ext cx="5986462" cy="1138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2000" b="1">
                <a:solidFill>
                  <a:schemeClr val="accent2"/>
                </a:solidFill>
              </a:rPr>
              <a:t>Regionalny System Ostrzegania</a:t>
            </a:r>
            <a:br>
              <a:rPr lang="pl-PL" altLang="pl-PL" b="1">
                <a:solidFill>
                  <a:schemeClr val="bg1"/>
                </a:solidFill>
              </a:rPr>
            </a:br>
            <a:endParaRPr lang="pl-PL" alt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124744"/>
            <a:ext cx="3816424" cy="26151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36677"/>
            <a:ext cx="3923606" cy="278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3" y="3861048"/>
            <a:ext cx="3816423" cy="2619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90" y="3860799"/>
            <a:ext cx="3851648" cy="246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 bwMode="auto">
          <a:xfrm>
            <a:off x="314325" y="1135063"/>
            <a:ext cx="8229600" cy="1570037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2400" b="1" kern="1200" dirty="0">
                <a:solidFill>
                  <a:schemeClr val="tx1"/>
                </a:solidFill>
                <a:ea typeface="+mn-ea"/>
              </a:rPr>
              <a:t>LICZBA OSTRZEŻEŃ I INFORMACJI WYSŁANYCH POPRZEZ REGIONALNY SYSTEM OSTRZEGANIA / RSO / W 2023 ROKU</a:t>
            </a:r>
            <a:br>
              <a:rPr lang="pl-PL" altLang="pl-PL" sz="2400" b="1" kern="1200" dirty="0">
                <a:solidFill>
                  <a:schemeClr val="tx1"/>
                </a:solidFill>
                <a:ea typeface="+mn-ea"/>
              </a:rPr>
            </a:br>
            <a:endParaRPr lang="pl-PL" altLang="pl-PL" sz="2400" b="1" kern="1200" dirty="0">
              <a:solidFill>
                <a:schemeClr val="tx1"/>
              </a:solidFill>
              <a:ea typeface="+mn-ea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30238" y="2957513"/>
          <a:ext cx="3671888" cy="3824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972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Miesiąc</a:t>
                      </a:r>
                    </a:p>
                  </a:txBody>
                  <a:tcPr marL="91416" marR="91416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</a:t>
                      </a:r>
                    </a:p>
                  </a:txBody>
                  <a:tcPr marL="91416" marR="91416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8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12.2023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11.2023</a:t>
                      </a: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24484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22276</a:t>
                      </a: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10.2023</a:t>
                      </a: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7977</a:t>
                      </a: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09.2023</a:t>
                      </a: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12956</a:t>
                      </a: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08.2023</a:t>
                      </a: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55855</a:t>
                      </a: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07.2023</a:t>
                      </a: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43236</a:t>
                      </a: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06.2023</a:t>
                      </a: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23588</a:t>
                      </a: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05.2023</a:t>
                      </a: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16974</a:t>
                      </a: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04.2023</a:t>
                      </a: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15895</a:t>
                      </a: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03.2023</a:t>
                      </a: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17359</a:t>
                      </a: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02.2023</a:t>
                      </a: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21314</a:t>
                      </a: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7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01.2023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SUMA</a:t>
                      </a:r>
                    </a:p>
                  </a:txBody>
                  <a:tcPr marL="68562" marR="6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21569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283 483</a:t>
                      </a:r>
                    </a:p>
                  </a:txBody>
                  <a:tcPr marL="68562" marR="6856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0764" name="pole tekstowe 4"/>
          <p:cNvSpPr txBox="1">
            <a:spLocks noChangeArrowheads="1"/>
          </p:cNvSpPr>
          <p:nvPr/>
        </p:nvSpPr>
        <p:spPr bwMode="auto">
          <a:xfrm>
            <a:off x="5219700" y="2420938"/>
            <a:ext cx="3324225" cy="2462212"/>
          </a:xfrm>
          <a:prstGeom prst="rect">
            <a:avLst/>
          </a:prstGeom>
          <a:noFill/>
          <a:ln w="19050">
            <a:solidFill>
              <a:srgbClr val="0067AC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pl-PL" altLang="pl-PL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altLang="pl-PL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altLang="pl-PL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Opublikowano </a:t>
            </a:r>
            <a:r>
              <a:rPr lang="pl-PL" altLang="pl-PL" sz="3600" b="1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802 </a:t>
            </a:r>
            <a:r>
              <a:rPr lang="pl-PL" altLang="pl-PL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ostrzeżenia  w ramach Regionalnego Systemu Ostrzegania</a:t>
            </a:r>
            <a:endParaRPr lang="pl-PL" altLang="pl-PL" sz="2000" b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altLang="pl-PL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5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251450"/>
            <a:ext cx="1655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6" name="pole tekstowe 6"/>
          <p:cNvSpPr txBox="1">
            <a:spLocks noChangeArrowheads="1"/>
          </p:cNvSpPr>
          <p:nvPr/>
        </p:nvSpPr>
        <p:spPr bwMode="auto">
          <a:xfrm>
            <a:off x="0" y="2251075"/>
            <a:ext cx="49323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Ilość wysłanych </a:t>
            </a:r>
            <a:r>
              <a:rPr lang="pl-PL" alt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ostrzeżeń</a:t>
            </a: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systemie </a:t>
            </a:r>
            <a:r>
              <a:rPr lang="pl-PL" alt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MultiInfo</a:t>
            </a: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2023 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ja1">
  <a:themeElements>
    <a:clrScheme name="Prezentacja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acja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Prezentacja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jekt niestandardowy">
  <a:themeElements>
    <a:clrScheme name="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niestandardow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ojekt niestandardowy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rezentacja1">
  <a:themeElements>
    <a:clrScheme name="Prezentacja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acja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Prezentacja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sc3</Template>
  <TotalTime>6879</TotalTime>
  <Words>1885</Words>
  <Application>Microsoft Office PowerPoint</Application>
  <PresentationFormat>Pokaz na ekranie (4:3)</PresentationFormat>
  <Paragraphs>141</Paragraphs>
  <Slides>24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24</vt:i4>
      </vt:variant>
    </vt:vector>
  </HeadingPairs>
  <TitlesOfParts>
    <vt:vector size="34" baseType="lpstr">
      <vt:lpstr>Arial</vt:lpstr>
      <vt:lpstr>Calibri</vt:lpstr>
      <vt:lpstr>Tahoma</vt:lpstr>
      <vt:lpstr>Times</vt:lpstr>
      <vt:lpstr>Times New Roman</vt:lpstr>
      <vt:lpstr>Wingdings</vt:lpstr>
      <vt:lpstr>Prezentacja1</vt:lpstr>
      <vt:lpstr>Projekt niestandardowy</vt:lpstr>
      <vt:lpstr>1_Projekt niestandardowy</vt:lpstr>
      <vt:lpstr>1_Prezentacja1</vt:lpstr>
      <vt:lpstr> Wydział Bezpieczeństwa  i Zarządzania Kryzysowego Małopolskiego Urzędu Wojewódzkiego w Krakowie   </vt:lpstr>
      <vt:lpstr>                  Podstawowe zadania wydziału: - w zakresie spraw obronnych; - w zakresie bezpieczeństwa i porządku publicznego; - w zakresie zarządzania kryzysowego; - w zakresie systemu powiadamiania ratunkowego; - w zakresie krajowego systemu ratowniczo-gaśniczego;  - inne zadania w zależności od zaistniałej sytuacji np.: - współpraca z organizacjami pozarządowymi w zakresie wsparcia uchodźców z Ukrainy; - współpraca z jednostkami samorządu terytorialnego, organami administracji rządowej, organami reprezentującymi Skarb Państwa, przedsiębiorstwami i innymi podmiotami w związku z występowaniem zagrożeń na terenach poeksploatacyjnych.    </vt:lpstr>
      <vt:lpstr>Obowiązek podjęcia działań w zakresie zarządzania kryzysowego  (art. 21 ustawy o zarządzaniu kryzysowym)</vt:lpstr>
      <vt:lpstr>Model organizacji powiadamiania  i reagowania kryzysowego </vt:lpstr>
      <vt:lpstr>Informacja i jej prawidłowy obieg podstawą procesu decyzyjnego  w zarządzaniu kryzysowym</vt:lpstr>
      <vt:lpstr>Dwustronny obieg informacji – wspieranie działań, ostrzeganie </vt:lpstr>
      <vt:lpstr>Rządowe Centrum Bezpieczeństwa</vt:lpstr>
      <vt:lpstr>Regionalny System Ostrzegania </vt:lpstr>
      <vt:lpstr>LICZBA OSTRZEŻEŃ I INFORMACJI WYSŁANYCH POPRZEZ REGIONALNY SYSTEM OSTRZEGANIA / RSO / W 2023 ROKU </vt:lpstr>
      <vt:lpstr>UCHODŹCY Z UKRAINY</vt:lpstr>
      <vt:lpstr>Ustawa z dnia 12 marca 2022 r. o pomocy obywatelom Ukrainy w związku z konfliktem zbrojnym na terytorium tego państwa  (Dz. U. z 2024 r. poz. 167, z późn. zm.)</vt:lpstr>
      <vt:lpstr>Prezentacja programu PowerPoint</vt:lpstr>
      <vt:lpstr>Prezentacja programu PowerPoint</vt:lpstr>
      <vt:lpstr>Najważniejsze zmiany w projekcie ustawy w kontekście zadań Wydziału  </vt:lpstr>
      <vt:lpstr>Najważniejsze zmiany w projekcie ustawy w kontekście zadań Wydziału  </vt:lpstr>
      <vt:lpstr>Najważniejsze zmiany w projekcie ustawy w kontekście zadań Wydziału </vt:lpstr>
      <vt:lpstr>Najważniejsze zmiany w projekcie ustawy w kontekście zadań Wydziału </vt:lpstr>
      <vt:lpstr>Prezentacja programu PowerPoint</vt:lpstr>
      <vt:lpstr>Prezentacja programu PowerPoint</vt:lpstr>
      <vt:lpstr>Najważniejsze zmiany w projekcie ustawy w kontekście zadań Wydziału </vt:lpstr>
      <vt:lpstr>Najważniejsze zmiany w projekcie ustawy w kontekście zadań Wydziału </vt:lpstr>
      <vt:lpstr>Najważniejsze zmiany w projekcie ustawy w kontekście zadań Wydziału </vt:lpstr>
      <vt:lpstr>Najważniejsze zmiany w projekcie ustawy w kontekście zadań Wydziału </vt:lpstr>
      <vt:lpstr>Prezentacja programu PowerPoint</vt:lpstr>
    </vt:vector>
  </TitlesOfParts>
  <Company>MUW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wzor prezentacji MUW</dc:title>
  <dc:creator>Nowak</dc:creator>
  <cp:lastModifiedBy>Izabela Turchan</cp:lastModifiedBy>
  <cp:revision>495</cp:revision>
  <cp:lastPrinted>2024-05-23T10:42:10Z</cp:lastPrinted>
  <dcterms:created xsi:type="dcterms:W3CDTF">2004-01-30T15:11:37Z</dcterms:created>
  <dcterms:modified xsi:type="dcterms:W3CDTF">2024-05-24T10:43:53Z</dcterms:modified>
  <cp:category>wzor prezentacji MUW</cp:category>
</cp:coreProperties>
</file>